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4170CE-DF4D-4896-899C-8E970E4C747D}"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F8905-5AAD-4726-82D9-840357EBC246}" type="slidenum">
              <a:rPr lang="en-US" smtClean="0"/>
              <a:t>‹#›</a:t>
            </a:fld>
            <a:endParaRPr lang="en-US"/>
          </a:p>
        </p:txBody>
      </p:sp>
    </p:spTree>
    <p:extLst>
      <p:ext uri="{BB962C8B-B14F-4D97-AF65-F5344CB8AC3E}">
        <p14:creationId xmlns:p14="http://schemas.microsoft.com/office/powerpoint/2010/main" val="266521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170CE-DF4D-4896-899C-8E970E4C747D}"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F8905-5AAD-4726-82D9-840357EBC246}" type="slidenum">
              <a:rPr lang="en-US" smtClean="0"/>
              <a:t>‹#›</a:t>
            </a:fld>
            <a:endParaRPr lang="en-US"/>
          </a:p>
        </p:txBody>
      </p:sp>
    </p:spTree>
    <p:extLst>
      <p:ext uri="{BB962C8B-B14F-4D97-AF65-F5344CB8AC3E}">
        <p14:creationId xmlns:p14="http://schemas.microsoft.com/office/powerpoint/2010/main" val="11022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170CE-DF4D-4896-899C-8E970E4C747D}"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F8905-5AAD-4726-82D9-840357EBC246}" type="slidenum">
              <a:rPr lang="en-US" smtClean="0"/>
              <a:t>‹#›</a:t>
            </a:fld>
            <a:endParaRPr lang="en-US"/>
          </a:p>
        </p:txBody>
      </p:sp>
    </p:spTree>
    <p:extLst>
      <p:ext uri="{BB962C8B-B14F-4D97-AF65-F5344CB8AC3E}">
        <p14:creationId xmlns:p14="http://schemas.microsoft.com/office/powerpoint/2010/main" val="330995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170CE-DF4D-4896-899C-8E970E4C747D}"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F8905-5AAD-4726-82D9-840357EBC246}" type="slidenum">
              <a:rPr lang="en-US" smtClean="0"/>
              <a:t>‹#›</a:t>
            </a:fld>
            <a:endParaRPr lang="en-US"/>
          </a:p>
        </p:txBody>
      </p:sp>
    </p:spTree>
    <p:extLst>
      <p:ext uri="{BB962C8B-B14F-4D97-AF65-F5344CB8AC3E}">
        <p14:creationId xmlns:p14="http://schemas.microsoft.com/office/powerpoint/2010/main" val="308634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4170CE-DF4D-4896-899C-8E970E4C747D}"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F8905-5AAD-4726-82D9-840357EBC246}" type="slidenum">
              <a:rPr lang="en-US" smtClean="0"/>
              <a:t>‹#›</a:t>
            </a:fld>
            <a:endParaRPr lang="en-US"/>
          </a:p>
        </p:txBody>
      </p:sp>
    </p:spTree>
    <p:extLst>
      <p:ext uri="{BB962C8B-B14F-4D97-AF65-F5344CB8AC3E}">
        <p14:creationId xmlns:p14="http://schemas.microsoft.com/office/powerpoint/2010/main" val="233028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4170CE-DF4D-4896-899C-8E970E4C747D}"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F8905-5AAD-4726-82D9-840357EBC246}" type="slidenum">
              <a:rPr lang="en-US" smtClean="0"/>
              <a:t>‹#›</a:t>
            </a:fld>
            <a:endParaRPr lang="en-US"/>
          </a:p>
        </p:txBody>
      </p:sp>
    </p:spTree>
    <p:extLst>
      <p:ext uri="{BB962C8B-B14F-4D97-AF65-F5344CB8AC3E}">
        <p14:creationId xmlns:p14="http://schemas.microsoft.com/office/powerpoint/2010/main" val="1116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4170CE-DF4D-4896-899C-8E970E4C747D}" type="datetimeFigureOut">
              <a:rPr lang="en-US" smtClean="0"/>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F8905-5AAD-4726-82D9-840357EBC246}" type="slidenum">
              <a:rPr lang="en-US" smtClean="0"/>
              <a:t>‹#›</a:t>
            </a:fld>
            <a:endParaRPr lang="en-US"/>
          </a:p>
        </p:txBody>
      </p:sp>
    </p:spTree>
    <p:extLst>
      <p:ext uri="{BB962C8B-B14F-4D97-AF65-F5344CB8AC3E}">
        <p14:creationId xmlns:p14="http://schemas.microsoft.com/office/powerpoint/2010/main" val="103905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4170CE-DF4D-4896-899C-8E970E4C747D}" type="datetimeFigureOut">
              <a:rPr lang="en-US" smtClean="0"/>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F8905-5AAD-4726-82D9-840357EBC246}" type="slidenum">
              <a:rPr lang="en-US" smtClean="0"/>
              <a:t>‹#›</a:t>
            </a:fld>
            <a:endParaRPr lang="en-US"/>
          </a:p>
        </p:txBody>
      </p:sp>
    </p:spTree>
    <p:extLst>
      <p:ext uri="{BB962C8B-B14F-4D97-AF65-F5344CB8AC3E}">
        <p14:creationId xmlns:p14="http://schemas.microsoft.com/office/powerpoint/2010/main" val="207086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170CE-DF4D-4896-899C-8E970E4C747D}" type="datetimeFigureOut">
              <a:rPr lang="en-US" smtClean="0"/>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F8905-5AAD-4726-82D9-840357EBC246}" type="slidenum">
              <a:rPr lang="en-US" smtClean="0"/>
              <a:t>‹#›</a:t>
            </a:fld>
            <a:endParaRPr lang="en-US"/>
          </a:p>
        </p:txBody>
      </p:sp>
    </p:spTree>
    <p:extLst>
      <p:ext uri="{BB962C8B-B14F-4D97-AF65-F5344CB8AC3E}">
        <p14:creationId xmlns:p14="http://schemas.microsoft.com/office/powerpoint/2010/main" val="314354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170CE-DF4D-4896-899C-8E970E4C747D}"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F8905-5AAD-4726-82D9-840357EBC246}" type="slidenum">
              <a:rPr lang="en-US" smtClean="0"/>
              <a:t>‹#›</a:t>
            </a:fld>
            <a:endParaRPr lang="en-US"/>
          </a:p>
        </p:txBody>
      </p:sp>
    </p:spTree>
    <p:extLst>
      <p:ext uri="{BB962C8B-B14F-4D97-AF65-F5344CB8AC3E}">
        <p14:creationId xmlns:p14="http://schemas.microsoft.com/office/powerpoint/2010/main" val="282144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170CE-DF4D-4896-899C-8E970E4C747D}"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F8905-5AAD-4726-82D9-840357EBC246}" type="slidenum">
              <a:rPr lang="en-US" smtClean="0"/>
              <a:t>‹#›</a:t>
            </a:fld>
            <a:endParaRPr lang="en-US"/>
          </a:p>
        </p:txBody>
      </p:sp>
    </p:spTree>
    <p:extLst>
      <p:ext uri="{BB962C8B-B14F-4D97-AF65-F5344CB8AC3E}">
        <p14:creationId xmlns:p14="http://schemas.microsoft.com/office/powerpoint/2010/main" val="88410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170CE-DF4D-4896-899C-8E970E4C747D}" type="datetimeFigureOut">
              <a:rPr lang="en-US" smtClean="0"/>
              <a:t>10/27/2015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F8905-5AAD-4726-82D9-840357EBC246}" type="slidenum">
              <a:rPr lang="en-US" smtClean="0"/>
              <a:t>‹#›</a:t>
            </a:fld>
            <a:endParaRPr lang="en-US"/>
          </a:p>
        </p:txBody>
      </p:sp>
    </p:spTree>
    <p:extLst>
      <p:ext uri="{BB962C8B-B14F-4D97-AF65-F5344CB8AC3E}">
        <p14:creationId xmlns:p14="http://schemas.microsoft.com/office/powerpoint/2010/main" val="203799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Coeur d’ Alene Tribal Settlement Conference</a:t>
            </a:r>
            <a:endParaRPr lang="en-US" dirty="0"/>
          </a:p>
        </p:txBody>
      </p:sp>
      <p:sp>
        <p:nvSpPr>
          <p:cNvPr id="3" name="Subtitle 2"/>
          <p:cNvSpPr>
            <a:spLocks noGrp="1"/>
          </p:cNvSpPr>
          <p:nvPr>
            <p:ph type="subTitle" idx="1"/>
          </p:nvPr>
        </p:nvSpPr>
        <p:spPr/>
        <p:txBody>
          <a:bodyPr/>
          <a:lstStyle/>
          <a:p>
            <a:r>
              <a:rPr lang="en-US" dirty="0" smtClean="0"/>
              <a:t>October 28, 2015</a:t>
            </a:r>
          </a:p>
          <a:p>
            <a:r>
              <a:rPr lang="en-US" sz="2400" dirty="0" smtClean="0"/>
              <a:t>Prepared for the Idaho Attorney General’s Office</a:t>
            </a:r>
            <a:endParaRPr lang="en-US" sz="2400" dirty="0"/>
          </a:p>
        </p:txBody>
      </p:sp>
      <p:sp>
        <p:nvSpPr>
          <p:cNvPr id="4" name="TextBox 3"/>
          <p:cNvSpPr txBox="1"/>
          <p:nvPr/>
        </p:nvSpPr>
        <p:spPr>
          <a:xfrm>
            <a:off x="6705600" y="6559146"/>
            <a:ext cx="2311851" cy="246221"/>
          </a:xfrm>
          <a:prstGeom prst="rect">
            <a:avLst/>
          </a:prstGeom>
          <a:noFill/>
        </p:spPr>
        <p:txBody>
          <a:bodyPr wrap="none" rtlCol="0">
            <a:spAutoFit/>
          </a:bodyPr>
          <a:lstStyle/>
          <a:p>
            <a:r>
              <a:rPr lang="en-US" sz="1000" dirty="0" smtClean="0"/>
              <a:t>Settlement Document Subject to IRE 408</a:t>
            </a:r>
            <a:endParaRPr lang="en-US" sz="1000" dirty="0"/>
          </a:p>
        </p:txBody>
      </p:sp>
    </p:spTree>
    <p:extLst>
      <p:ext uri="{BB962C8B-B14F-4D97-AF65-F5344CB8AC3E}">
        <p14:creationId xmlns:p14="http://schemas.microsoft.com/office/powerpoint/2010/main" val="236576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Law Review Within the Reservation Boundaries</a:t>
            </a:r>
            <a:endParaRPr lang="en-US" dirty="0"/>
          </a:p>
        </p:txBody>
      </p:sp>
      <p:sp>
        <p:nvSpPr>
          <p:cNvPr id="3" name="TextBox 2"/>
          <p:cNvSpPr txBox="1"/>
          <p:nvPr/>
        </p:nvSpPr>
        <p:spPr>
          <a:xfrm>
            <a:off x="6629400" y="6477000"/>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664183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3928950"/>
              </p:ext>
            </p:extLst>
          </p:nvPr>
        </p:nvGraphicFramePr>
        <p:xfrm>
          <a:off x="134471" y="0"/>
          <a:ext cx="8875058" cy="6858000"/>
        </p:xfrm>
        <a:graphic>
          <a:graphicData uri="http://schemas.openxmlformats.org/presentationml/2006/ole">
            <mc:AlternateContent xmlns:mc="http://schemas.openxmlformats.org/markup-compatibility/2006">
              <mc:Choice xmlns:v="urn:schemas-microsoft-com:vml" Requires="v">
                <p:oleObj spid="_x0000_s6156"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34471" y="0"/>
                        <a:ext cx="8875058" cy="6858000"/>
                      </a:xfrm>
                      <a:prstGeom prst="rect">
                        <a:avLst/>
                      </a:prstGeom>
                    </p:spPr>
                  </p:pic>
                </p:oleObj>
              </mc:Fallback>
            </mc:AlternateContent>
          </a:graphicData>
        </a:graphic>
      </p:graphicFrame>
      <p:sp>
        <p:nvSpPr>
          <p:cNvPr id="3" name="TextBox 2"/>
          <p:cNvSpPr txBox="1"/>
          <p:nvPr/>
        </p:nvSpPr>
        <p:spPr>
          <a:xfrm>
            <a:off x="6781800" y="6477000"/>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3162731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Claim Review</a:t>
            </a:r>
            <a:endParaRPr lang="en-US" dirty="0"/>
          </a:p>
        </p:txBody>
      </p:sp>
      <p:sp>
        <p:nvSpPr>
          <p:cNvPr id="3" name="TextBox 2"/>
          <p:cNvSpPr txBox="1"/>
          <p:nvPr/>
        </p:nvSpPr>
        <p:spPr>
          <a:xfrm>
            <a:off x="6629400" y="6400800"/>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1721619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963032049"/>
              </p:ext>
            </p:extLst>
          </p:nvPr>
        </p:nvGraphicFramePr>
        <p:xfrm>
          <a:off x="134471" y="13855"/>
          <a:ext cx="8857129" cy="6844145"/>
        </p:xfrm>
        <a:graphic>
          <a:graphicData uri="http://schemas.openxmlformats.org/presentationml/2006/ole">
            <mc:AlternateContent xmlns:mc="http://schemas.openxmlformats.org/markup-compatibility/2006">
              <mc:Choice xmlns:v="urn:schemas-microsoft-com:vml" Requires="v">
                <p:oleObj spid="_x0000_s7177"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34471" y="13855"/>
                        <a:ext cx="8857129" cy="6844145"/>
                      </a:xfrm>
                      <a:prstGeom prst="rect">
                        <a:avLst/>
                      </a:prstGeom>
                    </p:spPr>
                  </p:pic>
                </p:oleObj>
              </mc:Fallback>
            </mc:AlternateContent>
          </a:graphicData>
        </a:graphic>
      </p:graphicFrame>
      <p:sp>
        <p:nvSpPr>
          <p:cNvPr id="3" name="TextBox 2"/>
          <p:cNvSpPr txBox="1"/>
          <p:nvPr/>
        </p:nvSpPr>
        <p:spPr>
          <a:xfrm>
            <a:off x="6781800" y="6477000"/>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4195994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4007586"/>
              </p:ext>
            </p:extLst>
          </p:nvPr>
        </p:nvGraphicFramePr>
        <p:xfrm>
          <a:off x="134471" y="-1"/>
          <a:ext cx="8857129" cy="6844145"/>
        </p:xfrm>
        <a:graphic>
          <a:graphicData uri="http://schemas.openxmlformats.org/presentationml/2006/ole">
            <mc:AlternateContent xmlns:mc="http://schemas.openxmlformats.org/markup-compatibility/2006">
              <mc:Choice xmlns:v="urn:schemas-microsoft-com:vml" Requires="v">
                <p:oleObj spid="_x0000_s8201"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34471" y="-1"/>
                        <a:ext cx="8857129" cy="6844145"/>
                      </a:xfrm>
                      <a:prstGeom prst="rect">
                        <a:avLst/>
                      </a:prstGeom>
                    </p:spPr>
                  </p:pic>
                </p:oleObj>
              </mc:Fallback>
            </mc:AlternateContent>
          </a:graphicData>
        </a:graphic>
      </p:graphicFrame>
      <p:sp>
        <p:nvSpPr>
          <p:cNvPr id="3" name="TextBox 2"/>
          <p:cNvSpPr txBox="1"/>
          <p:nvPr/>
        </p:nvSpPr>
        <p:spPr>
          <a:xfrm>
            <a:off x="6781800" y="6553200"/>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44999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Review by Water Source</a:t>
            </a:r>
            <a:endParaRPr lang="en-US" dirty="0"/>
          </a:p>
        </p:txBody>
      </p:sp>
      <p:sp>
        <p:nvSpPr>
          <p:cNvPr id="3" name="TextBox 2"/>
          <p:cNvSpPr txBox="1"/>
          <p:nvPr/>
        </p:nvSpPr>
        <p:spPr>
          <a:xfrm>
            <a:off x="6705600" y="6430089"/>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1634011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432875979"/>
              </p:ext>
            </p:extLst>
          </p:nvPr>
        </p:nvGraphicFramePr>
        <p:xfrm>
          <a:off x="134471" y="0"/>
          <a:ext cx="8875058" cy="6858000"/>
        </p:xfrm>
        <a:graphic>
          <a:graphicData uri="http://schemas.openxmlformats.org/presentationml/2006/ole">
            <mc:AlternateContent xmlns:mc="http://schemas.openxmlformats.org/markup-compatibility/2006">
              <mc:Choice xmlns:v="urn:schemas-microsoft-com:vml" Requires="v">
                <p:oleObj spid="_x0000_s9225"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34471" y="0"/>
                        <a:ext cx="8875058" cy="6858000"/>
                      </a:xfrm>
                      <a:prstGeom prst="rect">
                        <a:avLst/>
                      </a:prstGeom>
                    </p:spPr>
                  </p:pic>
                </p:oleObj>
              </mc:Fallback>
            </mc:AlternateContent>
          </a:graphicData>
        </a:graphic>
      </p:graphicFrame>
      <p:sp>
        <p:nvSpPr>
          <p:cNvPr id="2" name="TextBox 1"/>
          <p:cNvSpPr txBox="1"/>
          <p:nvPr/>
        </p:nvSpPr>
        <p:spPr>
          <a:xfrm>
            <a:off x="6858000" y="6553200"/>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65919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86744347"/>
              </p:ext>
            </p:extLst>
          </p:nvPr>
        </p:nvGraphicFramePr>
        <p:xfrm>
          <a:off x="134471" y="0"/>
          <a:ext cx="8875058" cy="6858000"/>
        </p:xfrm>
        <a:graphic>
          <a:graphicData uri="http://schemas.openxmlformats.org/presentationml/2006/ole">
            <mc:AlternateContent xmlns:mc="http://schemas.openxmlformats.org/markup-compatibility/2006">
              <mc:Choice xmlns:v="urn:schemas-microsoft-com:vml" Requires="v">
                <p:oleObj spid="_x0000_s10246"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34471" y="0"/>
                        <a:ext cx="8875058" cy="6858000"/>
                      </a:xfrm>
                      <a:prstGeom prst="rect">
                        <a:avLst/>
                      </a:prstGeom>
                    </p:spPr>
                  </p:pic>
                </p:oleObj>
              </mc:Fallback>
            </mc:AlternateContent>
          </a:graphicData>
        </a:graphic>
      </p:graphicFrame>
      <p:sp>
        <p:nvSpPr>
          <p:cNvPr id="3" name="TextBox 2"/>
          <p:cNvSpPr txBox="1"/>
          <p:nvPr/>
        </p:nvSpPr>
        <p:spPr>
          <a:xfrm>
            <a:off x="6629400" y="6446108"/>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1126110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24534936"/>
              </p:ext>
            </p:extLst>
          </p:nvPr>
        </p:nvGraphicFramePr>
        <p:xfrm>
          <a:off x="134471" y="0"/>
          <a:ext cx="8875058" cy="6858000"/>
        </p:xfrm>
        <a:graphic>
          <a:graphicData uri="http://schemas.openxmlformats.org/presentationml/2006/ole">
            <mc:AlternateContent xmlns:mc="http://schemas.openxmlformats.org/markup-compatibility/2006">
              <mc:Choice xmlns:v="urn:schemas-microsoft-com:vml" Requires="v">
                <p:oleObj spid="_x0000_s11270"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34471" y="0"/>
                        <a:ext cx="8875058" cy="6858000"/>
                      </a:xfrm>
                      <a:prstGeom prst="rect">
                        <a:avLst/>
                      </a:prstGeom>
                    </p:spPr>
                  </p:pic>
                </p:oleObj>
              </mc:Fallback>
            </mc:AlternateContent>
          </a:graphicData>
        </a:graphic>
      </p:graphicFrame>
      <p:sp>
        <p:nvSpPr>
          <p:cNvPr id="5" name="TextBox 4"/>
          <p:cNvSpPr txBox="1"/>
          <p:nvPr/>
        </p:nvSpPr>
        <p:spPr>
          <a:xfrm>
            <a:off x="6629400" y="6447710"/>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1506554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66966261"/>
              </p:ext>
            </p:extLst>
          </p:nvPr>
        </p:nvGraphicFramePr>
        <p:xfrm>
          <a:off x="134471" y="0"/>
          <a:ext cx="8875058" cy="6858000"/>
        </p:xfrm>
        <a:graphic>
          <a:graphicData uri="http://schemas.openxmlformats.org/presentationml/2006/ole">
            <mc:AlternateContent xmlns:mc="http://schemas.openxmlformats.org/markup-compatibility/2006">
              <mc:Choice xmlns:v="urn:schemas-microsoft-com:vml" Requires="v">
                <p:oleObj spid="_x0000_s12294"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34471" y="0"/>
                        <a:ext cx="8875058" cy="6858000"/>
                      </a:xfrm>
                      <a:prstGeom prst="rect">
                        <a:avLst/>
                      </a:prstGeom>
                    </p:spPr>
                  </p:pic>
                </p:oleObj>
              </mc:Fallback>
            </mc:AlternateContent>
          </a:graphicData>
        </a:graphic>
      </p:graphicFrame>
      <p:sp>
        <p:nvSpPr>
          <p:cNvPr id="3" name="TextBox 2"/>
          <p:cNvSpPr txBox="1"/>
          <p:nvPr/>
        </p:nvSpPr>
        <p:spPr>
          <a:xfrm>
            <a:off x="6553200" y="6453888"/>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114912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Claim Review</a:t>
            </a:r>
            <a:endParaRPr lang="en-US" dirty="0"/>
          </a:p>
        </p:txBody>
      </p:sp>
      <p:sp>
        <p:nvSpPr>
          <p:cNvPr id="3" name="TextBox 2"/>
          <p:cNvSpPr txBox="1"/>
          <p:nvPr/>
        </p:nvSpPr>
        <p:spPr>
          <a:xfrm>
            <a:off x="990600" y="1828800"/>
            <a:ext cx="7162800" cy="2954655"/>
          </a:xfrm>
          <a:prstGeom prst="rect">
            <a:avLst/>
          </a:prstGeom>
          <a:noFill/>
        </p:spPr>
        <p:txBody>
          <a:bodyPr wrap="square" rtlCol="0">
            <a:spAutoFit/>
          </a:bodyPr>
          <a:lstStyle/>
          <a:p>
            <a:r>
              <a:rPr lang="en-US" dirty="0" smtClean="0"/>
              <a:t>IDWR reviews and makes recommendations to the CSRBA Court describing the elements of State Law based water rights.</a:t>
            </a:r>
          </a:p>
          <a:p>
            <a:endParaRPr lang="en-US" dirty="0"/>
          </a:p>
          <a:p>
            <a:r>
              <a:rPr lang="en-US" dirty="0" smtClean="0"/>
              <a:t>This review process will not alter or interfere with that ongoing process.</a:t>
            </a:r>
          </a:p>
          <a:p>
            <a:endParaRPr lang="en-US" dirty="0"/>
          </a:p>
          <a:p>
            <a:r>
              <a:rPr lang="en-US" sz="2400" b="1" dirty="0" smtClean="0"/>
              <a:t>This review process will examine State Law based claims to water rights, recommendations and decrees along with federal law based claims to water rights to identify potential conflicts due to limited water supply.</a:t>
            </a:r>
            <a:endParaRPr lang="en-US" sz="2400" b="1" dirty="0"/>
          </a:p>
        </p:txBody>
      </p:sp>
      <p:sp>
        <p:nvSpPr>
          <p:cNvPr id="6" name="Rectangle 5"/>
          <p:cNvSpPr/>
          <p:nvPr/>
        </p:nvSpPr>
        <p:spPr>
          <a:xfrm>
            <a:off x="6705600" y="6523911"/>
            <a:ext cx="2311851" cy="246221"/>
          </a:xfrm>
          <a:prstGeom prst="rect">
            <a:avLst/>
          </a:prstGeom>
        </p:spPr>
        <p:txBody>
          <a:bodyPr wrap="none">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2975095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51327106"/>
              </p:ext>
            </p:extLst>
          </p:nvPr>
        </p:nvGraphicFramePr>
        <p:xfrm>
          <a:off x="134471" y="0"/>
          <a:ext cx="8875058" cy="6858000"/>
        </p:xfrm>
        <a:graphic>
          <a:graphicData uri="http://schemas.openxmlformats.org/presentationml/2006/ole">
            <mc:AlternateContent xmlns:mc="http://schemas.openxmlformats.org/markup-compatibility/2006">
              <mc:Choice xmlns:v="urn:schemas-microsoft-com:vml" Requires="v">
                <p:oleObj spid="_x0000_s13318"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34471" y="0"/>
                        <a:ext cx="8875058" cy="6858000"/>
                      </a:xfrm>
                      <a:prstGeom prst="rect">
                        <a:avLst/>
                      </a:prstGeom>
                    </p:spPr>
                  </p:pic>
                </p:oleObj>
              </mc:Fallback>
            </mc:AlternateContent>
          </a:graphicData>
        </a:graphic>
      </p:graphicFrame>
      <p:sp>
        <p:nvSpPr>
          <p:cNvPr id="3" name="TextBox 2"/>
          <p:cNvSpPr txBox="1"/>
          <p:nvPr/>
        </p:nvSpPr>
        <p:spPr>
          <a:xfrm>
            <a:off x="6534665" y="6384324"/>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24204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IDWR Administrative Basins</a:t>
            </a:r>
            <a:endParaRPr lang="en-US" dirty="0"/>
          </a:p>
        </p:txBody>
      </p:sp>
      <p:sp>
        <p:nvSpPr>
          <p:cNvPr id="3" name="TextBox 2"/>
          <p:cNvSpPr txBox="1"/>
          <p:nvPr/>
        </p:nvSpPr>
        <p:spPr>
          <a:xfrm>
            <a:off x="6705600" y="6506289"/>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1282631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97573325"/>
              </p:ext>
            </p:extLst>
          </p:nvPr>
        </p:nvGraphicFramePr>
        <p:xfrm>
          <a:off x="331694" y="249382"/>
          <a:ext cx="8355106" cy="6456218"/>
        </p:xfrm>
        <a:graphic>
          <a:graphicData uri="http://schemas.openxmlformats.org/presentationml/2006/ole">
            <mc:AlternateContent xmlns:mc="http://schemas.openxmlformats.org/markup-compatibility/2006">
              <mc:Choice xmlns:v="urn:schemas-microsoft-com:vml" Requires="v">
                <p:oleObj spid="_x0000_s1043"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331694" y="249382"/>
                        <a:ext cx="8355106" cy="6456218"/>
                      </a:xfrm>
                      <a:prstGeom prst="rect">
                        <a:avLst/>
                      </a:prstGeom>
                    </p:spPr>
                  </p:pic>
                </p:oleObj>
              </mc:Fallback>
            </mc:AlternateContent>
          </a:graphicData>
        </a:graphic>
      </p:graphicFrame>
      <p:sp>
        <p:nvSpPr>
          <p:cNvPr id="3" name="TextBox 2"/>
          <p:cNvSpPr txBox="1"/>
          <p:nvPr/>
        </p:nvSpPr>
        <p:spPr>
          <a:xfrm>
            <a:off x="6553200" y="6512467"/>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2511602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Law Based Review</a:t>
            </a:r>
            <a:endParaRPr lang="en-US" dirty="0"/>
          </a:p>
        </p:txBody>
      </p:sp>
      <p:sp>
        <p:nvSpPr>
          <p:cNvPr id="3" name="TextBox 2"/>
          <p:cNvSpPr txBox="1"/>
          <p:nvPr/>
        </p:nvSpPr>
        <p:spPr>
          <a:xfrm>
            <a:off x="6629400" y="6447710"/>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2155456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1025864"/>
              </p:ext>
            </p:extLst>
          </p:nvPr>
        </p:nvGraphicFramePr>
        <p:xfrm>
          <a:off x="143434" y="0"/>
          <a:ext cx="8857129" cy="6844145"/>
        </p:xfrm>
        <a:graphic>
          <a:graphicData uri="http://schemas.openxmlformats.org/presentationml/2006/ole">
            <mc:AlternateContent xmlns:mc="http://schemas.openxmlformats.org/markup-compatibility/2006">
              <mc:Choice xmlns:v="urn:schemas-microsoft-com:vml" Requires="v">
                <p:oleObj spid="_x0000_s2066"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43434" y="0"/>
                        <a:ext cx="8857129" cy="6844145"/>
                      </a:xfrm>
                      <a:prstGeom prst="rect">
                        <a:avLst/>
                      </a:prstGeom>
                    </p:spPr>
                  </p:pic>
                </p:oleObj>
              </mc:Fallback>
            </mc:AlternateContent>
          </a:graphicData>
        </a:graphic>
      </p:graphicFrame>
      <p:sp>
        <p:nvSpPr>
          <p:cNvPr id="4" name="TextBox 3"/>
          <p:cNvSpPr txBox="1"/>
          <p:nvPr/>
        </p:nvSpPr>
        <p:spPr>
          <a:xfrm>
            <a:off x="6553200" y="6506289"/>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1801023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67956338"/>
              </p:ext>
            </p:extLst>
          </p:nvPr>
        </p:nvGraphicFramePr>
        <p:xfrm>
          <a:off x="152399" y="13855"/>
          <a:ext cx="8857129" cy="6844145"/>
        </p:xfrm>
        <a:graphic>
          <a:graphicData uri="http://schemas.openxmlformats.org/presentationml/2006/ole">
            <mc:AlternateContent xmlns:mc="http://schemas.openxmlformats.org/markup-compatibility/2006">
              <mc:Choice xmlns:v="urn:schemas-microsoft-com:vml" Requires="v">
                <p:oleObj spid="_x0000_s3089"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52399" y="13855"/>
                        <a:ext cx="8857129" cy="6844145"/>
                      </a:xfrm>
                      <a:prstGeom prst="rect">
                        <a:avLst/>
                      </a:prstGeom>
                    </p:spPr>
                  </p:pic>
                </p:oleObj>
              </mc:Fallback>
            </mc:AlternateContent>
          </a:graphicData>
        </a:graphic>
      </p:graphicFrame>
      <p:sp>
        <p:nvSpPr>
          <p:cNvPr id="3" name="TextBox 2"/>
          <p:cNvSpPr txBox="1"/>
          <p:nvPr/>
        </p:nvSpPr>
        <p:spPr>
          <a:xfrm>
            <a:off x="6639697" y="6506289"/>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3956274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003564274"/>
              </p:ext>
            </p:extLst>
          </p:nvPr>
        </p:nvGraphicFramePr>
        <p:xfrm>
          <a:off x="152399" y="13855"/>
          <a:ext cx="8857129" cy="6844145"/>
        </p:xfrm>
        <a:graphic>
          <a:graphicData uri="http://schemas.openxmlformats.org/presentationml/2006/ole">
            <mc:AlternateContent xmlns:mc="http://schemas.openxmlformats.org/markup-compatibility/2006">
              <mc:Choice xmlns:v="urn:schemas-microsoft-com:vml" Requires="v">
                <p:oleObj spid="_x0000_s4113"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52399" y="13855"/>
                        <a:ext cx="8857129" cy="6844145"/>
                      </a:xfrm>
                      <a:prstGeom prst="rect">
                        <a:avLst/>
                      </a:prstGeom>
                    </p:spPr>
                  </p:pic>
                </p:oleObj>
              </mc:Fallback>
            </mc:AlternateContent>
          </a:graphicData>
        </a:graphic>
      </p:graphicFrame>
      <p:sp>
        <p:nvSpPr>
          <p:cNvPr id="2" name="TextBox 1"/>
          <p:cNvSpPr txBox="1"/>
          <p:nvPr/>
        </p:nvSpPr>
        <p:spPr>
          <a:xfrm>
            <a:off x="6705600" y="6477000"/>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32169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69705618"/>
              </p:ext>
            </p:extLst>
          </p:nvPr>
        </p:nvGraphicFramePr>
        <p:xfrm>
          <a:off x="152399" y="13855"/>
          <a:ext cx="8857129" cy="6844145"/>
        </p:xfrm>
        <a:graphic>
          <a:graphicData uri="http://schemas.openxmlformats.org/presentationml/2006/ole">
            <mc:AlternateContent xmlns:mc="http://schemas.openxmlformats.org/markup-compatibility/2006">
              <mc:Choice xmlns:v="urn:schemas-microsoft-com:vml" Requires="v">
                <p:oleObj spid="_x0000_s5134" name="Acrobat Document" r:id="rId3" imgW="7543768" imgH="5829216" progId="AcroExch.Document.11">
                  <p:embed/>
                </p:oleObj>
              </mc:Choice>
              <mc:Fallback>
                <p:oleObj name="Acrobat Document" r:id="rId3" imgW="7543768" imgH="5829216" progId="AcroExch.Document.11">
                  <p:embed/>
                  <p:pic>
                    <p:nvPicPr>
                      <p:cNvPr id="0" name=""/>
                      <p:cNvPicPr/>
                      <p:nvPr/>
                    </p:nvPicPr>
                    <p:blipFill>
                      <a:blip r:embed="rId4"/>
                      <a:stretch>
                        <a:fillRect/>
                      </a:stretch>
                    </p:blipFill>
                    <p:spPr>
                      <a:xfrm>
                        <a:off x="152399" y="13855"/>
                        <a:ext cx="8857129" cy="6844145"/>
                      </a:xfrm>
                      <a:prstGeom prst="rect">
                        <a:avLst/>
                      </a:prstGeom>
                    </p:spPr>
                  </p:pic>
                </p:oleObj>
              </mc:Fallback>
            </mc:AlternateContent>
          </a:graphicData>
        </a:graphic>
      </p:graphicFrame>
      <p:sp>
        <p:nvSpPr>
          <p:cNvPr id="3" name="TextBox 2"/>
          <p:cNvSpPr txBox="1"/>
          <p:nvPr/>
        </p:nvSpPr>
        <p:spPr>
          <a:xfrm>
            <a:off x="6629400" y="6430089"/>
            <a:ext cx="2311851" cy="246221"/>
          </a:xfrm>
          <a:prstGeom prst="rect">
            <a:avLst/>
          </a:prstGeom>
          <a:noFill/>
        </p:spPr>
        <p:txBody>
          <a:bodyPr wrap="none" rtlCol="0">
            <a:spAutoFit/>
          </a:bodyPr>
          <a:lstStyle/>
          <a:p>
            <a:pPr lvl="0"/>
            <a:r>
              <a:rPr lang="en-US" sz="1000" dirty="0">
                <a:solidFill>
                  <a:prstClr val="black"/>
                </a:solidFill>
              </a:rPr>
              <a:t>Settlement Document Subject to IRE 408</a:t>
            </a:r>
            <a:endParaRPr lang="en-US" sz="1000" dirty="0">
              <a:solidFill>
                <a:prstClr val="black"/>
              </a:solidFill>
            </a:endParaRPr>
          </a:p>
        </p:txBody>
      </p:sp>
    </p:spTree>
    <p:extLst>
      <p:ext uri="{BB962C8B-B14F-4D97-AF65-F5344CB8AC3E}">
        <p14:creationId xmlns:p14="http://schemas.microsoft.com/office/powerpoint/2010/main" val="1843149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232</Words>
  <Application>Microsoft Office PowerPoint</Application>
  <PresentationFormat>On-screen Show (4:3)</PresentationFormat>
  <Paragraphs>34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Acrobat Document</vt:lpstr>
      <vt:lpstr>Coeur d’ Alene Tribal Settlement Conference</vt:lpstr>
      <vt:lpstr>Beginning Claim Review</vt:lpstr>
      <vt:lpstr>Review of IDWR Administrative Basins</vt:lpstr>
      <vt:lpstr>PowerPoint Presentation</vt:lpstr>
      <vt:lpstr>State Law Based Review</vt:lpstr>
      <vt:lpstr>PowerPoint Presentation</vt:lpstr>
      <vt:lpstr>PowerPoint Presentation</vt:lpstr>
      <vt:lpstr>PowerPoint Presentation</vt:lpstr>
      <vt:lpstr>PowerPoint Presentation</vt:lpstr>
      <vt:lpstr>State Law Review Within the Reservation Boundaries</vt:lpstr>
      <vt:lpstr>PowerPoint Presentation</vt:lpstr>
      <vt:lpstr>Tribal Claim Review</vt:lpstr>
      <vt:lpstr>PowerPoint Presentation</vt:lpstr>
      <vt:lpstr>PowerPoint Presentation</vt:lpstr>
      <vt:lpstr>Combined Review by Water Source</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Coeur d’ Alene Tribal Settlement Conference</dc:title>
  <dc:creator>David Shaw</dc:creator>
  <cp:lastModifiedBy>David Shaw</cp:lastModifiedBy>
  <cp:revision>17</cp:revision>
  <dcterms:created xsi:type="dcterms:W3CDTF">2015-10-26T14:42:06Z</dcterms:created>
  <dcterms:modified xsi:type="dcterms:W3CDTF">2015-10-27T22:31:35Z</dcterms:modified>
</cp:coreProperties>
</file>